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1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302" r:id="rId12"/>
    <p:sldId id="306" r:id="rId13"/>
    <p:sldId id="298" r:id="rId14"/>
    <p:sldId id="301" r:id="rId15"/>
    <p:sldId id="305" r:id="rId16"/>
    <p:sldId id="304" r:id="rId17"/>
    <p:sldId id="286" r:id="rId18"/>
    <p:sldId id="272" r:id="rId19"/>
    <p:sldId id="291" r:id="rId20"/>
  </p:sldIdLst>
  <p:sldSz cx="9144000" cy="5143500" type="screen16x9"/>
  <p:notesSz cx="6858000" cy="9144000"/>
  <p:embeddedFontLst>
    <p:embeddedFont>
      <p:font typeface="Arimo" panose="020B0604020202020204" charset="0"/>
      <p:regular r:id="rId22"/>
      <p:bold r:id="rId23"/>
      <p:italic r:id="rId24"/>
      <p:boldItalic r:id="rId25"/>
    </p:embeddedFont>
    <p:embeddedFont>
      <p:font typeface="Ballpoint" panose="020B0604020202020204" charset="0"/>
      <p:regular r:id="rId26"/>
    </p:embeddedFont>
    <p:embeddedFont>
      <p:font typeface="Bryndan Write" panose="020B0604020202020204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DM Sans" pitchFamily="2" charset="0"/>
      <p:regular r:id="rId32"/>
      <p:bold r:id="rId33"/>
      <p:italic r:id="rId34"/>
      <p:boldItalic r:id="rId35"/>
    </p:embeddedFont>
    <p:embeddedFont>
      <p:font typeface="Figtree" panose="020B0604020202020204" charset="0"/>
      <p:regular r:id="rId36"/>
      <p:bold r:id="rId37"/>
      <p:italic r:id="rId38"/>
      <p:boldItalic r:id="rId39"/>
    </p:embeddedFont>
    <p:embeddedFont>
      <p:font typeface="Geologica" panose="020B0604020202020204" charset="0"/>
      <p:regular r:id="rId40"/>
      <p:bold r:id="rId41"/>
    </p:embeddedFont>
    <p:embeddedFont>
      <p:font typeface="Geologica SemiBold" panose="020B0604020202020204" charset="0"/>
      <p:regular r:id="rId42"/>
      <p:bold r:id="rId43"/>
    </p:embeddedFont>
    <p:embeddedFont>
      <p:font typeface="Maven Pro" panose="020B0604020202020204" charset="0"/>
      <p:regular r:id="rId44"/>
      <p:bold r:id="rId45"/>
      <p:italic r:id="rId46"/>
      <p:boldItalic r:id="rId47"/>
    </p:embeddedFont>
    <p:embeddedFont>
      <p:font typeface="Maven Pro Bold" panose="020B0604020202020204" charset="0"/>
      <p:regular r:id="rId48"/>
      <p:bold r:id="rId49"/>
      <p:italic r:id="rId50"/>
      <p:boldItalic r:id="rId51"/>
    </p:embeddedFont>
    <p:embeddedFont>
      <p:font typeface="Nunito Light" pitchFamily="2" charset="0"/>
      <p:regular r:id="rId52"/>
      <p: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25C3BC-C491-4CAA-9D93-AA2084BD51FC}" v="25" dt="2023-11-06T19:56:16.05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71" d="100"/>
          <a:sy n="71" d="100"/>
        </p:scale>
        <p:origin x="1248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font" Target="fonts/font26.fntdata"/><Relationship Id="rId50" Type="http://schemas.openxmlformats.org/officeDocument/2006/relationships/font" Target="fonts/font29.fntdata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8.fntdata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font" Target="fonts/font24.fntdata"/><Relationship Id="rId53" Type="http://schemas.openxmlformats.org/officeDocument/2006/relationships/font" Target="fonts/font32.fntdata"/><Relationship Id="rId58" Type="http://schemas.microsoft.com/office/2016/11/relationships/changesInfo" Target="changesInfos/changesInfo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font" Target="fonts/font27.fntdata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30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font" Target="fonts/font25.fntdata"/><Relationship Id="rId59" Type="http://schemas.microsoft.com/office/2015/10/relationships/revisionInfo" Target="revisionInfo.xml"/><Relationship Id="rId20" Type="http://schemas.openxmlformats.org/officeDocument/2006/relationships/slide" Target="slides/slide18.xml"/><Relationship Id="rId41" Type="http://schemas.openxmlformats.org/officeDocument/2006/relationships/font" Target="fonts/font20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49" Type="http://schemas.openxmlformats.org/officeDocument/2006/relationships/font" Target="fonts/font28.fntdata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52" Type="http://schemas.openxmlformats.org/officeDocument/2006/relationships/font" Target="fonts/font3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S EDSON BRUMALE KPADONOU" userId="3aac4726-6c06-475d-a0a2-76d10e0f602d" providerId="ADAL" clId="{6325C3BC-C491-4CAA-9D93-AA2084BD51FC}"/>
    <pc:docChg chg="custSel addSld modSld">
      <pc:chgData name="CARLOS EDSON BRUMALE KPADONOU" userId="3aac4726-6c06-475d-a0a2-76d10e0f602d" providerId="ADAL" clId="{6325C3BC-C491-4CAA-9D93-AA2084BD51FC}" dt="2023-11-06T20:05:30.719" v="673" actId="1076"/>
      <pc:docMkLst>
        <pc:docMk/>
      </pc:docMkLst>
      <pc:sldChg chg="addSp delSp modSp mod">
        <pc:chgData name="CARLOS EDSON BRUMALE KPADONOU" userId="3aac4726-6c06-475d-a0a2-76d10e0f602d" providerId="ADAL" clId="{6325C3BC-C491-4CAA-9D93-AA2084BD51FC}" dt="2023-11-06T20:05:30.719" v="673" actId="1076"/>
        <pc:sldMkLst>
          <pc:docMk/>
          <pc:sldMk cId="2192587537" sldId="302"/>
        </pc:sldMkLst>
        <pc:spChg chg="add mod">
          <ac:chgData name="CARLOS EDSON BRUMALE KPADONOU" userId="3aac4726-6c06-475d-a0a2-76d10e0f602d" providerId="ADAL" clId="{6325C3BC-C491-4CAA-9D93-AA2084BD51FC}" dt="2023-11-06T20:05:30.719" v="673" actId="1076"/>
          <ac:spMkLst>
            <pc:docMk/>
            <pc:sldMk cId="2192587537" sldId="302"/>
            <ac:spMk id="3" creationId="{C649166E-87BF-C1EB-68D5-389E6C3950A6}"/>
          </ac:spMkLst>
        </pc:spChg>
        <pc:spChg chg="del">
          <ac:chgData name="CARLOS EDSON BRUMALE KPADONOU" userId="3aac4726-6c06-475d-a0a2-76d10e0f602d" providerId="ADAL" clId="{6325C3BC-C491-4CAA-9D93-AA2084BD51FC}" dt="2023-11-06T19:54:03.179" v="317" actId="478"/>
          <ac:spMkLst>
            <pc:docMk/>
            <pc:sldMk cId="2192587537" sldId="302"/>
            <ac:spMk id="4" creationId="{E1BDAD8A-4ABF-D14E-3870-EC7F4AE6D178}"/>
          </ac:spMkLst>
        </pc:spChg>
        <pc:spChg chg="mod">
          <ac:chgData name="CARLOS EDSON BRUMALE KPADONOU" userId="3aac4726-6c06-475d-a0a2-76d10e0f602d" providerId="ADAL" clId="{6325C3BC-C491-4CAA-9D93-AA2084BD51FC}" dt="2023-11-06T19:55:57.697" v="335" actId="1076"/>
          <ac:spMkLst>
            <pc:docMk/>
            <pc:sldMk cId="2192587537" sldId="302"/>
            <ac:spMk id="7" creationId="{660E5D7C-2FF7-4FEF-3480-301799DCCE87}"/>
          </ac:spMkLst>
        </pc:spChg>
        <pc:spChg chg="mod">
          <ac:chgData name="CARLOS EDSON BRUMALE KPADONOU" userId="3aac4726-6c06-475d-a0a2-76d10e0f602d" providerId="ADAL" clId="{6325C3BC-C491-4CAA-9D93-AA2084BD51FC}" dt="2023-11-06T19:54:48.446" v="325" actId="1076"/>
          <ac:spMkLst>
            <pc:docMk/>
            <pc:sldMk cId="2192587537" sldId="302"/>
            <ac:spMk id="8" creationId="{FD165DD1-293B-765F-61CA-87CFC26FD2C2}"/>
          </ac:spMkLst>
        </pc:spChg>
        <pc:spChg chg="mod">
          <ac:chgData name="CARLOS EDSON BRUMALE KPADONOU" userId="3aac4726-6c06-475d-a0a2-76d10e0f602d" providerId="ADAL" clId="{6325C3BC-C491-4CAA-9D93-AA2084BD51FC}" dt="2023-11-06T19:55:21.729" v="329" actId="1076"/>
          <ac:spMkLst>
            <pc:docMk/>
            <pc:sldMk cId="2192587537" sldId="302"/>
            <ac:spMk id="10" creationId="{DFB4DC9B-D3A3-DB47-27A5-828BF6D5A740}"/>
          </ac:spMkLst>
        </pc:spChg>
        <pc:picChg chg="mod">
          <ac:chgData name="CARLOS EDSON BRUMALE KPADONOU" userId="3aac4726-6c06-475d-a0a2-76d10e0f602d" providerId="ADAL" clId="{6325C3BC-C491-4CAA-9D93-AA2084BD51FC}" dt="2023-11-06T19:55:31.419" v="330" actId="1076"/>
          <ac:picMkLst>
            <pc:docMk/>
            <pc:sldMk cId="2192587537" sldId="302"/>
            <ac:picMk id="11" creationId="{DC406E96-8F8E-4637-9DA0-0B459C6D4A20}"/>
          </ac:picMkLst>
        </pc:picChg>
        <pc:picChg chg="mod">
          <ac:chgData name="CARLOS EDSON BRUMALE KPADONOU" userId="3aac4726-6c06-475d-a0a2-76d10e0f602d" providerId="ADAL" clId="{6325C3BC-C491-4CAA-9D93-AA2084BD51FC}" dt="2023-11-06T19:55:52.620" v="334" actId="1076"/>
          <ac:picMkLst>
            <pc:docMk/>
            <pc:sldMk cId="2192587537" sldId="302"/>
            <ac:picMk id="1030" creationId="{1AD92370-BE57-6640-0F38-F42299A5D210}"/>
          </ac:picMkLst>
        </pc:picChg>
        <pc:picChg chg="mod">
          <ac:chgData name="CARLOS EDSON BRUMALE KPADONOU" userId="3aac4726-6c06-475d-a0a2-76d10e0f602d" providerId="ADAL" clId="{6325C3BC-C491-4CAA-9D93-AA2084BD51FC}" dt="2023-11-06T19:54:39.749" v="323" actId="1076"/>
          <ac:picMkLst>
            <pc:docMk/>
            <pc:sldMk cId="2192587537" sldId="302"/>
            <ac:picMk id="1032" creationId="{C546DD99-00B2-B279-FFA8-BC453694AFDA}"/>
          </ac:picMkLst>
        </pc:picChg>
        <pc:picChg chg="mod">
          <ac:chgData name="CARLOS EDSON BRUMALE KPADONOU" userId="3aac4726-6c06-475d-a0a2-76d10e0f602d" providerId="ADAL" clId="{6325C3BC-C491-4CAA-9D93-AA2084BD51FC}" dt="2023-11-06T19:54:33.079" v="322" actId="1076"/>
          <ac:picMkLst>
            <pc:docMk/>
            <pc:sldMk cId="2192587537" sldId="302"/>
            <ac:picMk id="1036" creationId="{0837BB06-E9DA-AF85-B5CE-10D34D64CF5F}"/>
          </ac:picMkLst>
        </pc:picChg>
        <pc:picChg chg="mod">
          <ac:chgData name="CARLOS EDSON BRUMALE KPADONOU" userId="3aac4726-6c06-475d-a0a2-76d10e0f602d" providerId="ADAL" clId="{6325C3BC-C491-4CAA-9D93-AA2084BD51FC}" dt="2023-11-06T19:54:55.960" v="326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6325C3BC-C491-4CAA-9D93-AA2084BD51FC}" dt="2023-11-06T19:53:26.235" v="314" actId="20577"/>
        <pc:sldMkLst>
          <pc:docMk/>
          <pc:sldMk cId="1493800310" sldId="306"/>
        </pc:sldMkLst>
        <pc:spChg chg="del">
          <ac:chgData name="CARLOS EDSON BRUMALE KPADONOU" userId="3aac4726-6c06-475d-a0a2-76d10e0f602d" providerId="ADAL" clId="{6325C3BC-C491-4CAA-9D93-AA2084BD51FC}" dt="2023-11-06T19:42:42.059" v="2" actId="478"/>
          <ac:spMkLst>
            <pc:docMk/>
            <pc:sldMk cId="1493800310" sldId="306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6325C3BC-C491-4CAA-9D93-AA2084BD51FC}" dt="2023-11-06T19:48:31.997" v="102" actId="1076"/>
          <ac:spMkLst>
            <pc:docMk/>
            <pc:sldMk cId="1493800310" sldId="306"/>
            <ac:spMk id="5" creationId="{89A0C131-F4CA-EB9A-0176-DFD59D6049CB}"/>
          </ac:spMkLst>
        </pc:spChg>
        <pc:spChg chg="add mod">
          <ac:chgData name="CARLOS EDSON BRUMALE KPADONOU" userId="3aac4726-6c06-475d-a0a2-76d10e0f602d" providerId="ADAL" clId="{6325C3BC-C491-4CAA-9D93-AA2084BD51FC}" dt="2023-11-06T19:50:29.082" v="217" actId="1076"/>
          <ac:spMkLst>
            <pc:docMk/>
            <pc:sldMk cId="1493800310" sldId="306"/>
            <ac:spMk id="6" creationId="{84358905-FC24-C278-5AA5-CCA689ACE21F}"/>
          </ac:spMkLst>
        </pc:spChg>
        <pc:spChg chg="del">
          <ac:chgData name="CARLOS EDSON BRUMALE KPADONOU" userId="3aac4726-6c06-475d-a0a2-76d10e0f602d" providerId="ADAL" clId="{6325C3BC-C491-4CAA-9D93-AA2084BD51FC}" dt="2023-11-06T19:42:53.052" v="6" actId="478"/>
          <ac:spMkLst>
            <pc:docMk/>
            <pc:sldMk cId="1493800310" sldId="306"/>
            <ac:spMk id="7" creationId="{660E5D7C-2FF7-4FEF-3480-301799DCCE87}"/>
          </ac:spMkLst>
        </pc:spChg>
        <pc:spChg chg="del mod">
          <ac:chgData name="CARLOS EDSON BRUMALE KPADONOU" userId="3aac4726-6c06-475d-a0a2-76d10e0f602d" providerId="ADAL" clId="{6325C3BC-C491-4CAA-9D93-AA2084BD51FC}" dt="2023-11-06T19:43:01.886" v="9" actId="478"/>
          <ac:spMkLst>
            <pc:docMk/>
            <pc:sldMk cId="1493800310" sldId="306"/>
            <ac:spMk id="8" creationId="{FD165DD1-293B-765F-61CA-87CFC26FD2C2}"/>
          </ac:spMkLst>
        </pc:spChg>
        <pc:spChg chg="add mod">
          <ac:chgData name="CARLOS EDSON BRUMALE KPADONOU" userId="3aac4726-6c06-475d-a0a2-76d10e0f602d" providerId="ADAL" clId="{6325C3BC-C491-4CAA-9D93-AA2084BD51FC}" dt="2023-11-06T19:53:26.235" v="314" actId="20577"/>
          <ac:spMkLst>
            <pc:docMk/>
            <pc:sldMk cId="1493800310" sldId="306"/>
            <ac:spMk id="9" creationId="{D6CF46CA-139E-4D44-5C63-15CFE65F5D0D}"/>
          </ac:spMkLst>
        </pc:spChg>
        <pc:spChg chg="del">
          <ac:chgData name="CARLOS EDSON BRUMALE KPADONOU" userId="3aac4726-6c06-475d-a0a2-76d10e0f602d" providerId="ADAL" clId="{6325C3BC-C491-4CAA-9D93-AA2084BD51FC}" dt="2023-11-06T19:42:46.675" v="3" actId="478"/>
          <ac:spMkLst>
            <pc:docMk/>
            <pc:sldMk cId="1493800310" sldId="306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6325C3BC-C491-4CAA-9D93-AA2084BD51FC}" dt="2023-11-06T19:43:18.360" v="11" actId="478"/>
          <ac:grpSpMkLst>
            <pc:docMk/>
            <pc:sldMk cId="1493800310" sldId="306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6325C3BC-C491-4CAA-9D93-AA2084BD51FC}" dt="2023-11-06T19:44:21.440" v="15" actId="1076"/>
          <ac:picMkLst>
            <pc:docMk/>
            <pc:sldMk cId="1493800310" sldId="306"/>
            <ac:picMk id="3" creationId="{560A98C1-41FE-3A9C-9A90-AAFFC4AE2C75}"/>
          </ac:picMkLst>
        </pc:picChg>
        <pc:picChg chg="del">
          <ac:chgData name="CARLOS EDSON BRUMALE KPADONOU" userId="3aac4726-6c06-475d-a0a2-76d10e0f602d" providerId="ADAL" clId="{6325C3BC-C491-4CAA-9D93-AA2084BD51FC}" dt="2023-11-06T19:42:57.531" v="8" actId="478"/>
          <ac:picMkLst>
            <pc:docMk/>
            <pc:sldMk cId="1493800310" sldId="306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6325C3BC-C491-4CAA-9D93-AA2084BD51FC}" dt="2023-11-06T19:42:48.780" v="4" actId="478"/>
          <ac:picMkLst>
            <pc:docMk/>
            <pc:sldMk cId="1493800310" sldId="306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6325C3BC-C491-4CAA-9D93-AA2084BD51FC}" dt="2023-11-06T19:42:55.060" v="7" actId="478"/>
          <ac:picMkLst>
            <pc:docMk/>
            <pc:sldMk cId="1493800310" sldId="306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6325C3BC-C491-4CAA-9D93-AA2084BD51FC}" dt="2023-11-06T19:42:50.946" v="5" actId="478"/>
          <ac:picMkLst>
            <pc:docMk/>
            <pc:sldMk cId="1493800310" sldId="306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6325C3BC-C491-4CAA-9D93-AA2084BD51FC}" dt="2023-11-06T19:43:05.441" v="10" actId="478"/>
          <ac:picMkLst>
            <pc:docMk/>
            <pc:sldMk cId="1493800310" sldId="306"/>
            <ac:picMk id="1038" creationId="{8104B8F9-8CA5-ED93-0B78-FE21298E5B7A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jpeg>
</file>

<file path=ppt/media/image42.gif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png>
</file>

<file path=ppt/media/image5.svg>
</file>

<file path=ppt/media/image50.jpe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svg>
</file>

<file path=ppt/media/image58.png>
</file>

<file path=ppt/media/image59.png>
</file>

<file path=ppt/media/image6.png>
</file>

<file path=ppt/media/image60.png>
</file>

<file path=ppt/media/image61.svg>
</file>

<file path=ppt/media/image62.png>
</file>

<file path=ppt/media/image63.svg>
</file>

<file path=ppt/media/image64.gif>
</file>

<file path=ppt/media/image65.gif>
</file>

<file path=ppt/media/image66.png>
</file>

<file path=ppt/media/image67.sv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gif"/><Relationship Id="rId3" Type="http://schemas.openxmlformats.org/officeDocument/2006/relationships/image" Target="../media/image60.png"/><Relationship Id="rId7" Type="http://schemas.openxmlformats.org/officeDocument/2006/relationships/image" Target="../media/image64.gif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7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18" Type="http://schemas.openxmlformats.org/officeDocument/2006/relationships/image" Target="../media/image33.png"/><Relationship Id="rId26" Type="http://schemas.openxmlformats.org/officeDocument/2006/relationships/image" Target="../media/image41.jpeg"/><Relationship Id="rId3" Type="http://schemas.openxmlformats.org/officeDocument/2006/relationships/image" Target="../media/image18.svg"/><Relationship Id="rId21" Type="http://schemas.openxmlformats.org/officeDocument/2006/relationships/image" Target="../media/image36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17" Type="http://schemas.openxmlformats.org/officeDocument/2006/relationships/image" Target="../media/image32.svg"/><Relationship Id="rId25" Type="http://schemas.openxmlformats.org/officeDocument/2006/relationships/image" Target="../media/image40.sv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24" Type="http://schemas.openxmlformats.org/officeDocument/2006/relationships/image" Target="../media/image39.png"/><Relationship Id="rId5" Type="http://schemas.openxmlformats.org/officeDocument/2006/relationships/image" Target="../media/image20.svg"/><Relationship Id="rId15" Type="http://schemas.openxmlformats.org/officeDocument/2006/relationships/image" Target="../media/image30.svg"/><Relationship Id="rId23" Type="http://schemas.openxmlformats.org/officeDocument/2006/relationships/image" Target="../media/image38.svg"/><Relationship Id="rId10" Type="http://schemas.openxmlformats.org/officeDocument/2006/relationships/image" Target="../media/image25.png"/><Relationship Id="rId19" Type="http://schemas.openxmlformats.org/officeDocument/2006/relationships/image" Target="../media/image34.svg"/><Relationship Id="rId4" Type="http://schemas.openxmlformats.org/officeDocument/2006/relationships/image" Target="../media/image19.png"/><Relationship Id="rId9" Type="http://schemas.openxmlformats.org/officeDocument/2006/relationships/image" Target="../media/image24.svg"/><Relationship Id="rId14" Type="http://schemas.openxmlformats.org/officeDocument/2006/relationships/image" Target="../media/image29.png"/><Relationship Id="rId22" Type="http://schemas.openxmlformats.org/officeDocument/2006/relationships/image" Target="../media/image37.png"/><Relationship Id="rId27" Type="http://schemas.openxmlformats.org/officeDocument/2006/relationships/image" Target="../media/image42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svg"/><Relationship Id="rId9" Type="http://schemas.openxmlformats.org/officeDocument/2006/relationships/image" Target="../media/image4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4148" y="87073"/>
            <a:ext cx="865225" cy="61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2" y="1083079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3297867" y="679668"/>
            <a:ext cx="3307975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793" y="216273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77" y="3617196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085091" y="2876378"/>
            <a:ext cx="1127808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>
            <a:off x="3237351" y="1922928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524" y="1413621"/>
            <a:ext cx="739849" cy="52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49166E-87BF-C1EB-68D5-389E6C3950A6}"/>
              </a:ext>
            </a:extLst>
          </p:cNvPr>
          <p:cNvSpPr/>
          <p:nvPr/>
        </p:nvSpPr>
        <p:spPr>
          <a:xfrm>
            <a:off x="1632913" y="2691092"/>
            <a:ext cx="5567085" cy="13615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fr-FR" sz="2000" dirty="0">
                <a:solidFill>
                  <a:srgbClr val="FF0000"/>
                </a:solidFill>
              </a:rPr>
              <a:t>En pratique saisie utilisateur format </a:t>
            </a:r>
            <a:r>
              <a:rPr lang="fr-FR" sz="2000" dirty="0" err="1">
                <a:solidFill>
                  <a:srgbClr val="FF0000"/>
                </a:solidFill>
              </a:rPr>
              <a:t>json</a:t>
            </a:r>
            <a:endParaRPr lang="fr-FR" sz="2000" dirty="0">
              <a:solidFill>
                <a:srgbClr val="FF0000"/>
              </a:solidFill>
            </a:endParaRPr>
          </a:p>
          <a:p>
            <a:pPr algn="just"/>
            <a:r>
              <a:rPr lang="fr-FR" sz="2000" dirty="0">
                <a:solidFill>
                  <a:srgbClr val="FF0000"/>
                </a:solidFill>
              </a:rPr>
              <a:t>API héberger sur </a:t>
            </a:r>
            <a:r>
              <a:rPr lang="fr-FR" sz="2000" dirty="0" err="1">
                <a:solidFill>
                  <a:srgbClr val="FF0000"/>
                </a:solidFill>
              </a:rPr>
              <a:t>pythonanywhere</a:t>
            </a:r>
            <a:r>
              <a:rPr lang="fr-FR" sz="2000" dirty="0">
                <a:solidFill>
                  <a:srgbClr val="FF0000"/>
                </a:solidFill>
              </a:rPr>
              <a:t> </a:t>
            </a:r>
          </a:p>
          <a:p>
            <a:pPr algn="just"/>
            <a:r>
              <a:rPr lang="fr-FR" sz="2000" dirty="0">
                <a:solidFill>
                  <a:srgbClr val="FF0000"/>
                </a:solidFill>
              </a:rPr>
              <a:t>Lecture modèle stocker fichier pickle</a:t>
            </a:r>
          </a:p>
          <a:p>
            <a:pPr algn="just"/>
            <a:r>
              <a:rPr lang="fr-FR" sz="2000" dirty="0" err="1">
                <a:solidFill>
                  <a:srgbClr val="FF0000"/>
                </a:solidFill>
              </a:rPr>
              <a:t>Reponse</a:t>
            </a:r>
            <a:r>
              <a:rPr lang="fr-FR" sz="2000" dirty="0">
                <a:solidFill>
                  <a:srgbClr val="FF0000"/>
                </a:solidFill>
              </a:rPr>
              <a:t> API contenant score et proba</a:t>
            </a:r>
          </a:p>
          <a:p>
            <a:pPr algn="just"/>
            <a:r>
              <a:rPr lang="fr-FR" sz="2000" dirty="0" err="1">
                <a:solidFill>
                  <a:srgbClr val="FF0000"/>
                </a:solidFill>
              </a:rPr>
              <a:t>Complement</a:t>
            </a:r>
            <a:r>
              <a:rPr lang="fr-FR" sz="2000" dirty="0">
                <a:solidFill>
                  <a:srgbClr val="FF0000"/>
                </a:solidFill>
              </a:rPr>
              <a:t> VBA convertie </a:t>
            </a:r>
            <a:r>
              <a:rPr lang="fr-FR" sz="2000" dirty="0" err="1">
                <a:solidFill>
                  <a:srgbClr val="FF0000"/>
                </a:solidFill>
              </a:rPr>
              <a:t>reponse</a:t>
            </a:r>
            <a:r>
              <a:rPr lang="fr-FR" sz="2000" dirty="0">
                <a:solidFill>
                  <a:srgbClr val="FF0000"/>
                </a:solidFill>
              </a:rPr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19258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Consumindo API Rest - Coffops">
            <a:extLst>
              <a:ext uri="{FF2B5EF4-FFF2-40B4-BE49-F238E27FC236}">
                <a16:creationId xmlns:a16="http://schemas.microsoft.com/office/drawing/2014/main" id="{560A98C1-41FE-3A9C-9A90-AAFFC4AE2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746" y="155761"/>
            <a:ext cx="1268507" cy="1268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A0C131-F4CA-EB9A-0176-DFD59D6049CB}"/>
              </a:ext>
            </a:extLst>
          </p:cNvPr>
          <p:cNvSpPr/>
          <p:nvPr/>
        </p:nvSpPr>
        <p:spPr>
          <a:xfrm>
            <a:off x="2030505" y="1627093"/>
            <a:ext cx="5448301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Application légère pour l’usage et le partage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358905-FC24-C278-5AA5-CCA689ACE21F}"/>
              </a:ext>
            </a:extLst>
          </p:cNvPr>
          <p:cNvSpPr/>
          <p:nvPr/>
        </p:nvSpPr>
        <p:spPr>
          <a:xfrm>
            <a:off x="1971112" y="2316255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Réduire les risques d’altération du programme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CF46CA-139E-4D44-5C63-15CFE65F5D0D}"/>
              </a:ext>
            </a:extLst>
          </p:cNvPr>
          <p:cNvSpPr/>
          <p:nvPr/>
        </p:nvSpPr>
        <p:spPr>
          <a:xfrm>
            <a:off x="1971111" y="3005417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???? Connexion internet est indispensable </a:t>
            </a:r>
          </a:p>
        </p:txBody>
      </p:sp>
    </p:spTree>
    <p:extLst>
      <p:ext uri="{BB962C8B-B14F-4D97-AF65-F5344CB8AC3E}">
        <p14:creationId xmlns:p14="http://schemas.microsoft.com/office/powerpoint/2010/main" val="1493800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3_formulaire_demo">
            <a:hlinkClick r:id="" action="ppaction://media"/>
            <a:extLst>
              <a:ext uri="{FF2B5EF4-FFF2-40B4-BE49-F238E27FC236}">
                <a16:creationId xmlns:a16="http://schemas.microsoft.com/office/drawing/2014/main" id="{229D9376-93E3-15F6-DEBC-03ED199EC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690" y="460548"/>
            <a:ext cx="7506495" cy="422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0861" y="1125286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>
            <a:off x="1160861" y="3619252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160861" y="2372269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>
            <a:off x="3932808" y="2948830"/>
            <a:ext cx="4696843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638767" y="2849531"/>
            <a:ext cx="1225479" cy="1631943"/>
            <a:chOff x="0" y="-47625"/>
            <a:chExt cx="3267942" cy="4351847"/>
          </a:xfrm>
        </p:grpSpPr>
        <p:sp>
          <p:nvSpPr>
            <p:cNvPr id="7" name="TextBox 7"/>
            <p:cNvSpPr txBox="1"/>
            <p:nvPr/>
          </p:nvSpPr>
          <p:spPr>
            <a:xfrm>
              <a:off x="2725676" y="3573593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A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80%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044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B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12%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1421" y="41684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C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6%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32676" y="-47625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D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1%</a:t>
              </a:r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379586" y="910702"/>
              <a:ext cx="2875445" cy="2875445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114764" y="0"/>
                <a:ext cx="2762623" cy="2631284"/>
              </a:xfrm>
              <a:custGeom>
                <a:avLst/>
                <a:gdLst/>
                <a:ahLst/>
                <a:cxnLst/>
                <a:rect l="l" t="t" r="r" b="b"/>
                <a:pathLst>
                  <a:path w="2762623" h="2631284">
                    <a:moveTo>
                      <a:pt x="1384764" y="0"/>
                    </a:moveTo>
                    <a:cubicBezTo>
                      <a:pt x="1940818" y="0"/>
                      <a:pt x="2432211" y="361732"/>
                      <a:pt x="2597417" y="892677"/>
                    </a:cubicBezTo>
                    <a:cubicBezTo>
                      <a:pt x="2762623" y="1423622"/>
                      <a:pt x="2563221" y="2000298"/>
                      <a:pt x="2105334" y="2315791"/>
                    </a:cubicBezTo>
                    <a:cubicBezTo>
                      <a:pt x="1647448" y="2631284"/>
                      <a:pt x="1037568" y="2612219"/>
                      <a:pt x="600281" y="2268743"/>
                    </a:cubicBezTo>
                    <a:cubicBezTo>
                      <a:pt x="162994" y="1925267"/>
                      <a:pt x="0" y="1337262"/>
                      <a:pt x="198046" y="817672"/>
                    </a:cubicBezTo>
                    <a:lnTo>
                      <a:pt x="1384764" y="1270000"/>
                    </a:lnTo>
                    <a:close/>
                  </a:path>
                </a:pathLst>
              </a:custGeom>
              <a:solidFill>
                <a:srgbClr val="76C151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62158" y="127903"/>
                <a:ext cx="1207842" cy="1142097"/>
              </a:xfrm>
              <a:custGeom>
                <a:avLst/>
                <a:gdLst/>
                <a:ahLst/>
                <a:cxnLst/>
                <a:rect l="l" t="t" r="r" b="b"/>
                <a:pathLst>
                  <a:path w="1207842" h="1142097">
                    <a:moveTo>
                      <a:pt x="0" y="749645"/>
                    </a:moveTo>
                    <a:cubicBezTo>
                      <a:pt x="106615" y="421520"/>
                      <a:pt x="342137" y="150892"/>
                      <a:pt x="652402" y="0"/>
                    </a:cubicBezTo>
                    <a:lnTo>
                      <a:pt x="1207842" y="1142097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58173" y="3634"/>
                <a:ext cx="611827" cy="1266366"/>
              </a:xfrm>
              <a:custGeom>
                <a:avLst/>
                <a:gdLst/>
                <a:ahLst/>
                <a:cxnLst/>
                <a:rect l="l" t="t" r="r" b="b"/>
                <a:pathLst>
                  <a:path w="611827" h="1266366">
                    <a:moveTo>
                      <a:pt x="0" y="153457"/>
                    </a:moveTo>
                    <a:cubicBezTo>
                      <a:pt x="159005" y="66043"/>
                      <a:pt x="334896" y="13716"/>
                      <a:pt x="515826" y="0"/>
                    </a:cubicBezTo>
                    <a:lnTo>
                      <a:pt x="611827" y="1266366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110827" y="105"/>
                <a:ext cx="159173" cy="1269895"/>
              </a:xfrm>
              <a:custGeom>
                <a:avLst/>
                <a:gdLst/>
                <a:ahLst/>
                <a:cxnLst/>
                <a:rect l="l" t="t" r="r" b="b"/>
                <a:pathLst>
                  <a:path w="159173" h="1269895">
                    <a:moveTo>
                      <a:pt x="0" y="9909"/>
                    </a:moveTo>
                    <a:cubicBezTo>
                      <a:pt x="47401" y="3921"/>
                      <a:pt x="95103" y="613"/>
                      <a:pt x="142877" y="0"/>
                    </a:cubicBezTo>
                    <a:lnTo>
                      <a:pt x="159173" y="1269895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190256" y="0"/>
                <a:ext cx="7974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9744" h="1270000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744" y="1270000"/>
                    </a:lnTo>
                    <a:close/>
                  </a:path>
                </a:pathLst>
              </a:custGeom>
              <a:solidFill>
                <a:srgbClr val="ED462F"/>
              </a:solidFill>
            </p:spPr>
            <p:txBody>
              <a:bodyPr/>
              <a:lstStyle/>
              <a:p>
                <a:endParaRPr lang="fr-FR"/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4912082" y="1125286"/>
            <a:ext cx="3717569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18" name="AutoShape 18"/>
          <p:cNvSpPr/>
          <p:nvPr/>
        </p:nvSpPr>
        <p:spPr>
          <a:xfrm>
            <a:off x="514350" y="1125286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19" name="AutoShape 19"/>
          <p:cNvSpPr/>
          <p:nvPr/>
        </p:nvSpPr>
        <p:spPr>
          <a:xfrm>
            <a:off x="514350" y="2372269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0" name="AutoShape 20"/>
          <p:cNvSpPr/>
          <p:nvPr/>
        </p:nvSpPr>
        <p:spPr>
          <a:xfrm>
            <a:off x="514350" y="3619252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1" name="AutoShape 21"/>
          <p:cNvSpPr/>
          <p:nvPr/>
        </p:nvSpPr>
        <p:spPr>
          <a:xfrm>
            <a:off x="3932808" y="2948830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2" name="AutoShape 22"/>
          <p:cNvSpPr/>
          <p:nvPr/>
        </p:nvSpPr>
        <p:spPr>
          <a:xfrm>
            <a:off x="3932808" y="1129528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3" name="Freeform 23"/>
          <p:cNvSpPr/>
          <p:nvPr/>
        </p:nvSpPr>
        <p:spPr>
          <a:xfrm>
            <a:off x="5157584" y="1125286"/>
            <a:ext cx="2088651" cy="1595744"/>
          </a:xfrm>
          <a:custGeom>
            <a:avLst/>
            <a:gdLst/>
            <a:ahLst/>
            <a:cxnLst/>
            <a:rect l="l" t="t" r="r" b="b"/>
            <a:pathLst>
              <a:path w="4177302" h="3191487">
                <a:moveTo>
                  <a:pt x="0" y="0"/>
                </a:moveTo>
                <a:lnTo>
                  <a:pt x="4177302" y="0"/>
                </a:lnTo>
                <a:lnTo>
                  <a:pt x="4177302" y="3191487"/>
                </a:lnTo>
                <a:lnTo>
                  <a:pt x="0" y="3191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4" name="Freeform 24"/>
          <p:cNvSpPr/>
          <p:nvPr/>
        </p:nvSpPr>
        <p:spPr>
          <a:xfrm>
            <a:off x="1724153" y="1563985"/>
            <a:ext cx="1288236" cy="528177"/>
          </a:xfrm>
          <a:custGeom>
            <a:avLst/>
            <a:gdLst/>
            <a:ahLst/>
            <a:cxnLst/>
            <a:rect l="l" t="t" r="r" b="b"/>
            <a:pathLst>
              <a:path w="2576471" h="1056353">
                <a:moveTo>
                  <a:pt x="0" y="0"/>
                </a:moveTo>
                <a:lnTo>
                  <a:pt x="2576470" y="0"/>
                </a:lnTo>
                <a:lnTo>
                  <a:pt x="2576470" y="1056353"/>
                </a:lnTo>
                <a:lnTo>
                  <a:pt x="0" y="10563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252361" y="2605599"/>
            <a:ext cx="616639" cy="523583"/>
          </a:xfrm>
          <a:custGeom>
            <a:avLst/>
            <a:gdLst/>
            <a:ahLst/>
            <a:cxnLst/>
            <a:rect l="l" t="t" r="r" b="b"/>
            <a:pathLst>
              <a:path w="1233278" h="1047165">
                <a:moveTo>
                  <a:pt x="0" y="0"/>
                </a:moveTo>
                <a:lnTo>
                  <a:pt x="1233277" y="0"/>
                </a:lnTo>
                <a:lnTo>
                  <a:pt x="1233277" y="1047165"/>
                </a:lnTo>
                <a:lnTo>
                  <a:pt x="0" y="10471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3249" y="3739355"/>
            <a:ext cx="822707" cy="76100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93018" y="2354259"/>
            <a:ext cx="1020379" cy="908137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2479356" y="747872"/>
            <a:ext cx="4057650" cy="27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2"/>
              </a:lnSpc>
            </a:pPr>
            <a:r>
              <a:rPr lang="en-US" sz="1800" spc="11" dirty="0">
                <a:solidFill>
                  <a:srgbClr val="191919"/>
                </a:solidFill>
                <a:latin typeface="Maven Pro Bold"/>
              </a:rPr>
              <a:t>RÉSULTAT POUR VOTRE PRODUIT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21549" y="2570703"/>
            <a:ext cx="1432253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sucre dans votre produit équivaut à 0 carré de sucre.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13397" y="3912936"/>
            <a:ext cx="1432253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sel équivaut à 1/2 cuillère à café de sel.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28929" y="1601535"/>
            <a:ext cx="1017354" cy="12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>
                <a:solidFill>
                  <a:srgbClr val="F6F6F6"/>
                </a:solidFill>
                <a:latin typeface="Maven Pro Bold"/>
              </a:rPr>
              <a:t>CLASSEMENT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29" y="2779284"/>
            <a:ext cx="1003330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SUCRE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45295" y="4033713"/>
            <a:ext cx="384622" cy="173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  <a:spcBef>
                <a:spcPct val="0"/>
              </a:spcBef>
            </a:pPr>
            <a:r>
              <a:rPr lang="en-US" sz="1150">
                <a:solidFill>
                  <a:srgbClr val="F6F6F6"/>
                </a:solidFill>
                <a:latin typeface="Maven Pro Bold"/>
              </a:rPr>
              <a:t>SEL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83239" y="3677419"/>
            <a:ext cx="678411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CLASSES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977108" y="1858117"/>
            <a:ext cx="979274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 dirty="0">
                <a:solidFill>
                  <a:srgbClr val="F6F6F6"/>
                </a:solidFill>
                <a:latin typeface="Maven Pro Bold"/>
              </a:rPr>
              <a:t>NUTRI-SCORE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257606" y="1658664"/>
            <a:ext cx="1371024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Bravo ! Ce produit est excellent pour votre santé.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417625" y="3459010"/>
            <a:ext cx="1050985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 dirty="0">
                <a:latin typeface="Maven Pro"/>
              </a:rPr>
              <a:t>80% de chance que </a:t>
            </a:r>
            <a:r>
              <a:rPr lang="en-US" sz="900" dirty="0" err="1">
                <a:latin typeface="Maven Pro"/>
              </a:rPr>
              <a:t>votre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produit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soit</a:t>
            </a:r>
            <a:r>
              <a:rPr lang="en-US" sz="900" dirty="0">
                <a:latin typeface="Maven Pro"/>
              </a:rPr>
              <a:t> bien </a:t>
            </a:r>
            <a:r>
              <a:rPr lang="en-US" sz="900" dirty="0" err="1">
                <a:latin typeface="Maven Pro"/>
              </a:rPr>
              <a:t>nutrie</a:t>
            </a:r>
            <a:r>
              <a:rPr lang="en-US" sz="900" dirty="0">
                <a:latin typeface="Maven Pro"/>
              </a:rPr>
              <a:t>-score A !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22568" y="1297938"/>
            <a:ext cx="291406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Sucre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24896" y="1091428"/>
            <a:ext cx="3007912" cy="15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6"/>
              </a:lnSpc>
              <a:spcBef>
                <a:spcPct val="0"/>
              </a:spcBef>
            </a:pPr>
            <a:r>
              <a:rPr lang="en-US" sz="800">
                <a:latin typeface="Maven Pro Bold"/>
              </a:rPr>
              <a:t>Top 3 des nutriments qui affectent le plus le score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869000" y="1421893"/>
            <a:ext cx="152549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Sel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557075" y="1434717"/>
            <a:ext cx="910627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Matières grasses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05D8614-E01E-2767-3213-12996CD594C4}"/>
              </a:ext>
            </a:extLst>
          </p:cNvPr>
          <p:cNvSpPr txBox="1">
            <a:spLocks/>
          </p:cNvSpPr>
          <p:nvPr/>
        </p:nvSpPr>
        <p:spPr>
          <a:xfrm>
            <a:off x="125108" y="0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800" b="1" dirty="0">
                <a:solidFill>
                  <a:schemeClr val="dk1"/>
                </a:solidFill>
                <a:latin typeface="Geologica"/>
                <a:sym typeface="Geologica"/>
              </a:rPr>
              <a:t>Prototype</a:t>
            </a:r>
            <a:r>
              <a:rPr lang="fr-FR" dirty="0"/>
              <a:t> 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du </a:t>
            </a:r>
            <a:r>
              <a:rPr lang="fr-FR" sz="2800" b="1" dirty="0" err="1">
                <a:solidFill>
                  <a:schemeClr val="dk1"/>
                </a:solidFill>
                <a:latin typeface="Geologica"/>
              </a:rPr>
              <a:t>dashboard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 final</a:t>
            </a:r>
          </a:p>
        </p:txBody>
      </p:sp>
    </p:spTree>
    <p:extLst>
      <p:ext uri="{BB962C8B-B14F-4D97-AF65-F5344CB8AC3E}">
        <p14:creationId xmlns:p14="http://schemas.microsoft.com/office/powerpoint/2010/main" val="27557493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1714642684"/>
              </p:ext>
            </p:extLst>
          </p:nvPr>
        </p:nvGraphicFramePr>
        <p:xfrm>
          <a:off x="200721" y="104077"/>
          <a:ext cx="8795795" cy="4907488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85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2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171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734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81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370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graphe sur le dashboard qui représente le classement des variables explicatives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700" b="0" dirty="0" err="1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68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 tous les modèles pour la partie consommateur : </a:t>
                      </a:r>
                      <a:r>
                        <a:rPr lang="en-US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initial, AIC, BIC, Ridge, Lasso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Ecrire un nouveau script dans lequel on trouve seulement les coefficients des modèles optimaux (1 pour les producteurs et 1 pour les consommateurs) pour ensuite les utiliser pour les appliquer sur les informations reçues par le formulaire.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356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9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consommateur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Calcul des diférentes probabiltés selon la case cochée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49398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8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800" b="1" i="0" u="none" strike="noStrike" dirty="0" err="1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 qui représente le classement des variables explicatives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569815" y="803124"/>
            <a:ext cx="8170325" cy="56938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Faire des modèles pénalisés et comparer avec les modèles de sélections qu'on a déjà faits, afin de prendre le meilleur en termes d'erreur de classification.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Application de la régression logistique ordinale sur les variables sélectionnées.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Envoie des informations entrées dans le formulaire à Python après avoir cliqué sur "Calculer Nutri-Score" qui applique le modèle de prédiction, puis qui renvoie la réponse au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Affichage de la réponse de prédiction sur le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 à travers une jauge illustrant explicitement le nutri-score.</a:t>
            </a:r>
          </a:p>
          <a:p>
            <a:pPr marL="285750" indent="-285750">
              <a:lnSpc>
                <a:spcPct val="200000"/>
              </a:lnSpc>
              <a:buChar char="•"/>
            </a:pPr>
            <a:endParaRPr lang="fr-FR" sz="18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lnSpc>
                <a:spcPct val="200000"/>
              </a:lnSpc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837005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kilocalories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Carbohydrates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Glucides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fibres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94759" y="3925767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43863" y="347795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593615" y="435454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54751" y="795840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0" name="Freeform 30"/>
          <p:cNvSpPr/>
          <p:nvPr/>
        </p:nvSpPr>
        <p:spPr>
          <a:xfrm>
            <a:off x="2363769" y="361356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Freeform 32"/>
          <p:cNvSpPr/>
          <p:nvPr/>
        </p:nvSpPr>
        <p:spPr>
          <a:xfrm rot="-194129">
            <a:off x="3506679" y="3785327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3" name="Freeform 33"/>
          <p:cNvSpPr/>
          <p:nvPr/>
        </p:nvSpPr>
        <p:spPr>
          <a:xfrm rot="5247738">
            <a:off x="5030951" y="3817589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4"/>
                </a:lnTo>
                <a:lnTo>
                  <a:pt x="0" y="164237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4" name="Freeform 34"/>
          <p:cNvSpPr/>
          <p:nvPr/>
        </p:nvSpPr>
        <p:spPr>
          <a:xfrm>
            <a:off x="4865948" y="359975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5" name="Freeform 35"/>
          <p:cNvSpPr/>
          <p:nvPr/>
        </p:nvSpPr>
        <p:spPr>
          <a:xfrm rot="-194129">
            <a:off x="5263636" y="3179681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7" name="TextBox 37"/>
          <p:cNvSpPr txBox="1"/>
          <p:nvPr/>
        </p:nvSpPr>
        <p:spPr>
          <a:xfrm>
            <a:off x="2436044" y="3741294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grpSp>
        <p:nvGrpSpPr>
          <p:cNvPr id="38" name="Group 38"/>
          <p:cNvGrpSpPr/>
          <p:nvPr/>
        </p:nvGrpSpPr>
        <p:grpSpPr>
          <a:xfrm rot="5400000">
            <a:off x="2847561" y="3887213"/>
            <a:ext cx="668942" cy="678816"/>
            <a:chOff x="0" y="0"/>
            <a:chExt cx="1783846" cy="181017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 dirty="0"/>
            </a:p>
          </p:txBody>
        </p:sp>
      </p:grp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4307290" y="780195"/>
            <a:ext cx="439596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sodium_100g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39279"/>
            <a:ext cx="624306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>
                <a:solidFill>
                  <a:srgbClr val="022A3D"/>
                </a:solidFill>
                <a:latin typeface="Bryndan Write"/>
              </a:rPr>
              <a:t>proteins_100g</a:t>
            </a: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808584" y="105741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48822" y="612641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189614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629545" y="3451438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3563073" y="3887778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56" name="TextBox 56"/>
          <p:cNvSpPr txBox="1"/>
          <p:nvPr/>
        </p:nvSpPr>
        <p:spPr>
          <a:xfrm rot="-106865">
            <a:off x="4884784" y="407916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900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925022" y="3634390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320030" y="328213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9" name="TextBox 59"/>
          <p:cNvSpPr txBox="1"/>
          <p:nvPr/>
        </p:nvSpPr>
        <p:spPr>
          <a:xfrm rot="-106865">
            <a:off x="1681224" y="3211363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44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922159" y="4109478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55485" y="1339046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67" name="Freeform 67"/>
          <p:cNvSpPr/>
          <p:nvPr/>
        </p:nvSpPr>
        <p:spPr>
          <a:xfrm>
            <a:off x="3750489" y="300735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68" name="TextBox 68"/>
          <p:cNvSpPr txBox="1"/>
          <p:nvPr/>
        </p:nvSpPr>
        <p:spPr>
          <a:xfrm>
            <a:off x="3819318" y="3124462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9" name="Group 69"/>
          <p:cNvGrpSpPr/>
          <p:nvPr/>
        </p:nvGrpSpPr>
        <p:grpSpPr>
          <a:xfrm rot="5400000">
            <a:off x="4608081" y="3062469"/>
            <a:ext cx="593643" cy="602405"/>
            <a:chOff x="0" y="0"/>
            <a:chExt cx="1583046" cy="160641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2" name="TextBox 72"/>
          <p:cNvSpPr txBox="1"/>
          <p:nvPr/>
        </p:nvSpPr>
        <p:spPr>
          <a:xfrm>
            <a:off x="4619838" y="327278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3137834" y="3144251"/>
            <a:ext cx="642910" cy="652399"/>
            <a:chOff x="0" y="0"/>
            <a:chExt cx="1714426" cy="1739731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3145931" y="3312857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45959" y="1075227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65" name="TextBox 58">
            <a:extLst>
              <a:ext uri="{FF2B5EF4-FFF2-40B4-BE49-F238E27FC236}">
                <a16:creationId xmlns:a16="http://schemas.microsoft.com/office/drawing/2014/main" id="{06805EA4-E8F4-24BD-2E93-4C8170BC2AB0}"/>
              </a:ext>
            </a:extLst>
          </p:cNvPr>
          <p:cNvSpPr txBox="1"/>
          <p:nvPr/>
        </p:nvSpPr>
        <p:spPr>
          <a:xfrm>
            <a:off x="5320029" y="328181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0736" y="776151"/>
            <a:ext cx="3616183" cy="4623883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C0262F2-8346-B546-1020-9127DB1A77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0170" y="1340698"/>
            <a:ext cx="3400348" cy="28512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1047</Words>
  <Application>Microsoft Office PowerPoint</Application>
  <PresentationFormat>Affichage à l'écran (16:9)</PresentationFormat>
  <Paragraphs>209</Paragraphs>
  <Slides>18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34" baseType="lpstr">
      <vt:lpstr>Maven Pro Bold</vt:lpstr>
      <vt:lpstr>Figtree</vt:lpstr>
      <vt:lpstr>Maven Pro</vt:lpstr>
      <vt:lpstr>Bryndan Write</vt:lpstr>
      <vt:lpstr>Nunito Light</vt:lpstr>
      <vt:lpstr>Arial</vt:lpstr>
      <vt:lpstr>Proxima Nova</vt:lpstr>
      <vt:lpstr>DM Sans</vt:lpstr>
      <vt:lpstr>Times New Roman</vt:lpstr>
      <vt:lpstr>Ballpoint</vt:lpstr>
      <vt:lpstr>Geologica SemiBold</vt:lpstr>
      <vt:lpstr>Calibri</vt:lpstr>
      <vt:lpstr>Geologica</vt:lpstr>
      <vt:lpstr>Arimo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Présentation PowerPoint</vt:lpstr>
      <vt:lpstr>Place aux démos !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CARLOS EDSON BRUMALE KPADONOU</cp:lastModifiedBy>
  <cp:revision>623</cp:revision>
  <dcterms:modified xsi:type="dcterms:W3CDTF">2023-11-06T20:05:43Z</dcterms:modified>
</cp:coreProperties>
</file>

<file path=docProps/thumbnail.jpeg>
</file>